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2"/>
    <p:sldId id="745" r:id="rId3"/>
    <p:sldId id="791" r:id="rId4"/>
    <p:sldId id="789" r:id="rId5"/>
    <p:sldId id="790" r:id="rId6"/>
    <p:sldId id="792" r:id="rId7"/>
    <p:sldId id="793" r:id="rId8"/>
    <p:sldId id="794" r:id="rId9"/>
    <p:sldId id="795" r:id="rId10"/>
    <p:sldId id="796" r:id="rId11"/>
    <p:sldId id="797" r:id="rId12"/>
    <p:sldId id="798" r:id="rId13"/>
    <p:sldId id="804" r:id="rId14"/>
    <p:sldId id="7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4" autoAdjust="0"/>
    <p:restoredTop sz="96391" autoAdjust="0"/>
  </p:normalViewPr>
  <p:slideViewPr>
    <p:cSldViewPr snapToGrid="0">
      <p:cViewPr varScale="1">
        <p:scale>
          <a:sx n="86" d="100"/>
          <a:sy n="86" d="100"/>
        </p:scale>
        <p:origin x="93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2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8D523-4D3D-4F11-8579-2B4BF489780F}" type="datetimeFigureOut">
              <a:rPr lang="zh-CN" altLang="en-US" smtClean="0"/>
              <a:t>2021-1-12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0B82E-EF7D-4A61-B6BF-9954BCE8AF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B82E-EF7D-4A61-B6BF-9954BCE8AF0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B82E-EF7D-4A61-B6BF-9954BCE8AF0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B82E-EF7D-4A61-B6BF-9954BCE8AF0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B82E-EF7D-4A61-B6BF-9954BCE8AF0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B82E-EF7D-4A61-B6BF-9954BCE8AF0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B82E-EF7D-4A61-B6BF-9954BCE8AF0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B82E-EF7D-4A61-B6BF-9954BCE8AF0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B82E-EF7D-4A61-B6BF-9954BCE8AF0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B82E-EF7D-4A61-B6BF-9954BCE8AF0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B82E-EF7D-4A61-B6BF-9954BCE8AF0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B82E-EF7D-4A61-B6BF-9954BCE8AF0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B82E-EF7D-4A61-B6BF-9954BCE8AF0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600" y="352358"/>
            <a:ext cx="1097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0" bIns="72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 algn="l"/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19"/>
          <p:cNvSpPr/>
          <p:nvPr userDrawn="1"/>
        </p:nvSpPr>
        <p:spPr>
          <a:xfrm rot="10800000">
            <a:off x="-5" y="198849"/>
            <a:ext cx="12196230" cy="1531133"/>
          </a:xfrm>
          <a:custGeom>
            <a:avLst/>
            <a:gdLst>
              <a:gd name="connsiteX0" fmla="*/ 9143999 w 9143999"/>
              <a:gd name="connsiteY0" fmla="*/ 0 h 2051818"/>
              <a:gd name="connsiteX1" fmla="*/ 9143999 w 9143999"/>
              <a:gd name="connsiteY1" fmla="*/ 2051818 h 2051818"/>
              <a:gd name="connsiteX2" fmla="*/ 0 w 9143999"/>
              <a:gd name="connsiteY2" fmla="*/ 2051818 h 2051818"/>
              <a:gd name="connsiteX3" fmla="*/ 0 w 9143999"/>
              <a:gd name="connsiteY3" fmla="*/ 1204077 h 2051818"/>
              <a:gd name="connsiteX4" fmla="*/ 6027 w 9143999"/>
              <a:gd name="connsiteY4" fmla="*/ 1207403 h 2051818"/>
              <a:gd name="connsiteX5" fmla="*/ 7674511 w 9143999"/>
              <a:gd name="connsiteY5" fmla="*/ 718908 h 2051818"/>
              <a:gd name="connsiteX6" fmla="*/ 9044856 w 9143999"/>
              <a:gd name="connsiteY6" fmla="*/ 57555 h 2051818"/>
              <a:gd name="connsiteX7" fmla="*/ 9143999 w 9143999"/>
              <a:gd name="connsiteY7" fmla="*/ 0 h 205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9" h="2051818">
                <a:moveTo>
                  <a:pt x="9143999" y="0"/>
                </a:moveTo>
                <a:lnTo>
                  <a:pt x="9143999" y="2051818"/>
                </a:lnTo>
                <a:lnTo>
                  <a:pt x="0" y="2051818"/>
                </a:lnTo>
                <a:lnTo>
                  <a:pt x="0" y="1204077"/>
                </a:lnTo>
                <a:lnTo>
                  <a:pt x="6027" y="1207403"/>
                </a:lnTo>
                <a:cubicBezTo>
                  <a:pt x="2066505" y="2238985"/>
                  <a:pt x="5621740" y="1499327"/>
                  <a:pt x="7674511" y="718908"/>
                </a:cubicBezTo>
                <a:cubicBezTo>
                  <a:pt x="8085065" y="562824"/>
                  <a:pt x="8552064" y="336225"/>
                  <a:pt x="9044856" y="57555"/>
                </a:cubicBezTo>
                <a:lnTo>
                  <a:pt x="9143999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: 形状 7"/>
          <p:cNvSpPr/>
          <p:nvPr userDrawn="1"/>
        </p:nvSpPr>
        <p:spPr>
          <a:xfrm rot="10800000">
            <a:off x="0" y="-5"/>
            <a:ext cx="12192000" cy="1582061"/>
          </a:xfrm>
          <a:custGeom>
            <a:avLst/>
            <a:gdLst>
              <a:gd name="connsiteX0" fmla="*/ 12192000 w 12192000"/>
              <a:gd name="connsiteY0" fmla="*/ 1487914 h 1487914"/>
              <a:gd name="connsiteX1" fmla="*/ 0 w 12192000"/>
              <a:gd name="connsiteY1" fmla="*/ 1487914 h 1487914"/>
              <a:gd name="connsiteX2" fmla="*/ 0 w 12192000"/>
              <a:gd name="connsiteY2" fmla="*/ 464687 h 1487914"/>
              <a:gd name="connsiteX3" fmla="*/ 400424 w 12192000"/>
              <a:gd name="connsiteY3" fmla="*/ 531990 h 1487914"/>
              <a:gd name="connsiteX4" fmla="*/ 11146976 w 12192000"/>
              <a:gd name="connsiteY4" fmla="*/ 187933 h 1487914"/>
              <a:gd name="connsiteX5" fmla="*/ 11921298 w 12192000"/>
              <a:gd name="connsiteY5" fmla="*/ 53786 h 1487914"/>
              <a:gd name="connsiteX6" fmla="*/ 12192000 w 12192000"/>
              <a:gd name="connsiteY6" fmla="*/ 0 h 1487914"/>
              <a:gd name="connsiteX7" fmla="*/ 12192000 w 12192000"/>
              <a:gd name="connsiteY7" fmla="*/ 1487914 h 1487914"/>
              <a:gd name="connsiteX0-1" fmla="*/ 12192000 w 12192000"/>
              <a:gd name="connsiteY0-2" fmla="*/ 1487914 h 1487914"/>
              <a:gd name="connsiteX1-3" fmla="*/ 0 w 12192000"/>
              <a:gd name="connsiteY1-4" fmla="*/ 1487914 h 1487914"/>
              <a:gd name="connsiteX2-5" fmla="*/ 0 w 12192000"/>
              <a:gd name="connsiteY2-6" fmla="*/ 464687 h 1487914"/>
              <a:gd name="connsiteX3-7" fmla="*/ 11146976 w 12192000"/>
              <a:gd name="connsiteY3-8" fmla="*/ 187933 h 1487914"/>
              <a:gd name="connsiteX4-9" fmla="*/ 11921298 w 12192000"/>
              <a:gd name="connsiteY4-10" fmla="*/ 53786 h 1487914"/>
              <a:gd name="connsiteX5-11" fmla="*/ 12192000 w 12192000"/>
              <a:gd name="connsiteY5-12" fmla="*/ 0 h 1487914"/>
              <a:gd name="connsiteX6-13" fmla="*/ 12192000 w 12192000"/>
              <a:gd name="connsiteY6-14" fmla="*/ 1487914 h 1487914"/>
              <a:gd name="connsiteX0-15" fmla="*/ 12192000 w 12192000"/>
              <a:gd name="connsiteY0-16" fmla="*/ 1487914 h 1487914"/>
              <a:gd name="connsiteX1-17" fmla="*/ 0 w 12192000"/>
              <a:gd name="connsiteY1-18" fmla="*/ 1487914 h 1487914"/>
              <a:gd name="connsiteX2-19" fmla="*/ 0 w 12192000"/>
              <a:gd name="connsiteY2-20" fmla="*/ 464687 h 1487914"/>
              <a:gd name="connsiteX3-21" fmla="*/ 11146976 w 12192000"/>
              <a:gd name="connsiteY3-22" fmla="*/ 187933 h 1487914"/>
              <a:gd name="connsiteX4-23" fmla="*/ 11921298 w 12192000"/>
              <a:gd name="connsiteY4-24" fmla="*/ 53786 h 1487914"/>
              <a:gd name="connsiteX5-25" fmla="*/ 12192000 w 12192000"/>
              <a:gd name="connsiteY5-26" fmla="*/ 0 h 1487914"/>
              <a:gd name="connsiteX6-27" fmla="*/ 12192000 w 12192000"/>
              <a:gd name="connsiteY6-28" fmla="*/ 1487914 h 1487914"/>
              <a:gd name="connsiteX0-29" fmla="*/ 12192000 w 12192000"/>
              <a:gd name="connsiteY0-30" fmla="*/ 1487914 h 1487914"/>
              <a:gd name="connsiteX1-31" fmla="*/ 0 w 12192000"/>
              <a:gd name="connsiteY1-32" fmla="*/ 1487914 h 1487914"/>
              <a:gd name="connsiteX2-33" fmla="*/ 0 w 12192000"/>
              <a:gd name="connsiteY2-34" fmla="*/ 464687 h 1487914"/>
              <a:gd name="connsiteX3-35" fmla="*/ 11146976 w 12192000"/>
              <a:gd name="connsiteY3-36" fmla="*/ 187933 h 1487914"/>
              <a:gd name="connsiteX4-37" fmla="*/ 11921298 w 12192000"/>
              <a:gd name="connsiteY4-38" fmla="*/ 53786 h 1487914"/>
              <a:gd name="connsiteX5-39" fmla="*/ 12192000 w 12192000"/>
              <a:gd name="connsiteY5-40" fmla="*/ 0 h 1487914"/>
              <a:gd name="connsiteX6-41" fmla="*/ 12192000 w 12192000"/>
              <a:gd name="connsiteY6-42" fmla="*/ 1487914 h 1487914"/>
              <a:gd name="connsiteX0-43" fmla="*/ 12192000 w 12366837"/>
              <a:gd name="connsiteY0-44" fmla="*/ 1560914 h 1560914"/>
              <a:gd name="connsiteX1-45" fmla="*/ 0 w 12366837"/>
              <a:gd name="connsiteY1-46" fmla="*/ 1560914 h 1560914"/>
              <a:gd name="connsiteX2-47" fmla="*/ 0 w 12366837"/>
              <a:gd name="connsiteY2-48" fmla="*/ 537687 h 1560914"/>
              <a:gd name="connsiteX3-49" fmla="*/ 11146976 w 12366837"/>
              <a:gd name="connsiteY3-50" fmla="*/ 260933 h 1560914"/>
              <a:gd name="connsiteX4-51" fmla="*/ 12192000 w 12366837"/>
              <a:gd name="connsiteY4-52" fmla="*/ 73000 h 1560914"/>
              <a:gd name="connsiteX5-53" fmla="*/ 12192000 w 12366837"/>
              <a:gd name="connsiteY5-54" fmla="*/ 1560914 h 1560914"/>
              <a:gd name="connsiteX0-55" fmla="*/ 12192000 w 12192000"/>
              <a:gd name="connsiteY0-56" fmla="*/ 1575972 h 1575972"/>
              <a:gd name="connsiteX1-57" fmla="*/ 0 w 12192000"/>
              <a:gd name="connsiteY1-58" fmla="*/ 1575972 h 1575972"/>
              <a:gd name="connsiteX2-59" fmla="*/ 0 w 12192000"/>
              <a:gd name="connsiteY2-60" fmla="*/ 552745 h 1575972"/>
              <a:gd name="connsiteX3-61" fmla="*/ 11146976 w 12192000"/>
              <a:gd name="connsiteY3-62" fmla="*/ 275991 h 1575972"/>
              <a:gd name="connsiteX4-63" fmla="*/ 12192000 w 12192000"/>
              <a:gd name="connsiteY4-64" fmla="*/ 88058 h 1575972"/>
              <a:gd name="connsiteX5-65" fmla="*/ 12192000 w 12192000"/>
              <a:gd name="connsiteY5-66" fmla="*/ 1575972 h 1575972"/>
              <a:gd name="connsiteX0-67" fmla="*/ 12192000 w 12192000"/>
              <a:gd name="connsiteY0-68" fmla="*/ 1487914 h 1487914"/>
              <a:gd name="connsiteX1-69" fmla="*/ 0 w 12192000"/>
              <a:gd name="connsiteY1-70" fmla="*/ 1487914 h 1487914"/>
              <a:gd name="connsiteX2-71" fmla="*/ 0 w 12192000"/>
              <a:gd name="connsiteY2-72" fmla="*/ 464687 h 1487914"/>
              <a:gd name="connsiteX3-73" fmla="*/ 12192000 w 12192000"/>
              <a:gd name="connsiteY3-74" fmla="*/ 0 h 1487914"/>
              <a:gd name="connsiteX4-75" fmla="*/ 12192000 w 12192000"/>
              <a:gd name="connsiteY4-76" fmla="*/ 1487914 h 1487914"/>
              <a:gd name="connsiteX0-77" fmla="*/ 12192000 w 12192000"/>
              <a:gd name="connsiteY0-78" fmla="*/ 1487914 h 1487914"/>
              <a:gd name="connsiteX1-79" fmla="*/ 0 w 12192000"/>
              <a:gd name="connsiteY1-80" fmla="*/ 1487914 h 1487914"/>
              <a:gd name="connsiteX2-81" fmla="*/ 0 w 12192000"/>
              <a:gd name="connsiteY2-82" fmla="*/ 464687 h 1487914"/>
              <a:gd name="connsiteX3-83" fmla="*/ 12192000 w 12192000"/>
              <a:gd name="connsiteY3-84" fmla="*/ 0 h 1487914"/>
              <a:gd name="connsiteX4-85" fmla="*/ 12192000 w 12192000"/>
              <a:gd name="connsiteY4-86" fmla="*/ 1487914 h 1487914"/>
              <a:gd name="connsiteX0-87" fmla="*/ 12192000 w 12192000"/>
              <a:gd name="connsiteY0-88" fmla="*/ 1487914 h 1487914"/>
              <a:gd name="connsiteX1-89" fmla="*/ 0 w 12192000"/>
              <a:gd name="connsiteY1-90" fmla="*/ 1487914 h 1487914"/>
              <a:gd name="connsiteX2-91" fmla="*/ 0 w 12192000"/>
              <a:gd name="connsiteY2-92" fmla="*/ 464687 h 1487914"/>
              <a:gd name="connsiteX3-93" fmla="*/ 12192000 w 12192000"/>
              <a:gd name="connsiteY3-94" fmla="*/ 0 h 1487914"/>
              <a:gd name="connsiteX4-95" fmla="*/ 12192000 w 12192000"/>
              <a:gd name="connsiteY4-96" fmla="*/ 1487914 h 1487914"/>
              <a:gd name="connsiteX0-97" fmla="*/ 12192000 w 12192000"/>
              <a:gd name="connsiteY0-98" fmla="*/ 1487914 h 1487914"/>
              <a:gd name="connsiteX1-99" fmla="*/ 0 w 12192000"/>
              <a:gd name="connsiteY1-100" fmla="*/ 1487914 h 1487914"/>
              <a:gd name="connsiteX2-101" fmla="*/ 0 w 12192000"/>
              <a:gd name="connsiteY2-102" fmla="*/ 464687 h 1487914"/>
              <a:gd name="connsiteX3-103" fmla="*/ 12192000 w 12192000"/>
              <a:gd name="connsiteY3-104" fmla="*/ 0 h 1487914"/>
              <a:gd name="connsiteX4-105" fmla="*/ 12192000 w 12192000"/>
              <a:gd name="connsiteY4-106" fmla="*/ 1487914 h 1487914"/>
              <a:gd name="connsiteX0-107" fmla="*/ 12192000 w 12192000"/>
              <a:gd name="connsiteY0-108" fmla="*/ 1487914 h 1487914"/>
              <a:gd name="connsiteX1-109" fmla="*/ 0 w 12192000"/>
              <a:gd name="connsiteY1-110" fmla="*/ 1487914 h 1487914"/>
              <a:gd name="connsiteX2-111" fmla="*/ 0 w 12192000"/>
              <a:gd name="connsiteY2-112" fmla="*/ 464687 h 1487914"/>
              <a:gd name="connsiteX3-113" fmla="*/ 12192000 w 12192000"/>
              <a:gd name="connsiteY3-114" fmla="*/ 0 h 1487914"/>
              <a:gd name="connsiteX4-115" fmla="*/ 12192000 w 12192000"/>
              <a:gd name="connsiteY4-116" fmla="*/ 1487914 h 1487914"/>
              <a:gd name="connsiteX0-117" fmla="*/ 12192000 w 12192000"/>
              <a:gd name="connsiteY0-118" fmla="*/ 1487914 h 1487914"/>
              <a:gd name="connsiteX1-119" fmla="*/ 0 w 12192000"/>
              <a:gd name="connsiteY1-120" fmla="*/ 1487914 h 1487914"/>
              <a:gd name="connsiteX2-121" fmla="*/ 0 w 12192000"/>
              <a:gd name="connsiteY2-122" fmla="*/ 464687 h 1487914"/>
              <a:gd name="connsiteX3-123" fmla="*/ 12192000 w 12192000"/>
              <a:gd name="connsiteY3-124" fmla="*/ 0 h 1487914"/>
              <a:gd name="connsiteX4-125" fmla="*/ 12192000 w 12192000"/>
              <a:gd name="connsiteY4-126" fmla="*/ 1487914 h 14879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1487914">
                <a:moveTo>
                  <a:pt x="12192000" y="1487914"/>
                </a:moveTo>
                <a:lnTo>
                  <a:pt x="0" y="1487914"/>
                </a:lnTo>
                <a:lnTo>
                  <a:pt x="0" y="464687"/>
                </a:lnTo>
                <a:cubicBezTo>
                  <a:pt x="1770742" y="740031"/>
                  <a:pt x="7460343" y="1105009"/>
                  <a:pt x="12192000" y="0"/>
                </a:cubicBezTo>
                <a:lnTo>
                  <a:pt x="12192000" y="1487914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 dirty="0"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" y="6172200"/>
            <a:ext cx="12196231" cy="685800"/>
            <a:chOff x="1" y="3265418"/>
            <a:chExt cx="9143999" cy="2219421"/>
          </a:xfrm>
        </p:grpSpPr>
        <p:sp>
          <p:nvSpPr>
            <p:cNvPr id="10" name="任意多边形 14"/>
            <p:cNvSpPr/>
            <p:nvPr/>
          </p:nvSpPr>
          <p:spPr>
            <a:xfrm>
              <a:off x="1" y="3265418"/>
              <a:ext cx="9143999" cy="2041136"/>
            </a:xfrm>
            <a:custGeom>
              <a:avLst/>
              <a:gdLst>
                <a:gd name="connsiteX0" fmla="*/ 9143999 w 9143999"/>
                <a:gd name="connsiteY0" fmla="*/ 0 h 2051818"/>
                <a:gd name="connsiteX1" fmla="*/ 9143999 w 9143999"/>
                <a:gd name="connsiteY1" fmla="*/ 2051818 h 2051818"/>
                <a:gd name="connsiteX2" fmla="*/ 0 w 9143999"/>
                <a:gd name="connsiteY2" fmla="*/ 2051818 h 2051818"/>
                <a:gd name="connsiteX3" fmla="*/ 0 w 9143999"/>
                <a:gd name="connsiteY3" fmla="*/ 1204077 h 2051818"/>
                <a:gd name="connsiteX4" fmla="*/ 6027 w 9143999"/>
                <a:gd name="connsiteY4" fmla="*/ 1207403 h 2051818"/>
                <a:gd name="connsiteX5" fmla="*/ 7674511 w 9143999"/>
                <a:gd name="connsiteY5" fmla="*/ 718908 h 2051818"/>
                <a:gd name="connsiteX6" fmla="*/ 9044856 w 9143999"/>
                <a:gd name="connsiteY6" fmla="*/ 57555 h 2051818"/>
                <a:gd name="connsiteX7" fmla="*/ 9143999 w 9143999"/>
                <a:gd name="connsiteY7" fmla="*/ 0 h 205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3999" h="2051818">
                  <a:moveTo>
                    <a:pt x="9143999" y="0"/>
                  </a:moveTo>
                  <a:lnTo>
                    <a:pt x="9143999" y="2051818"/>
                  </a:lnTo>
                  <a:lnTo>
                    <a:pt x="0" y="2051818"/>
                  </a:lnTo>
                  <a:lnTo>
                    <a:pt x="0" y="1204077"/>
                  </a:lnTo>
                  <a:lnTo>
                    <a:pt x="6027" y="1207403"/>
                  </a:lnTo>
                  <a:cubicBezTo>
                    <a:pt x="2066505" y="2238985"/>
                    <a:pt x="5621740" y="1499327"/>
                    <a:pt x="7674511" y="718908"/>
                  </a:cubicBezTo>
                  <a:cubicBezTo>
                    <a:pt x="8085065" y="562824"/>
                    <a:pt x="8552064" y="336225"/>
                    <a:pt x="9044856" y="57555"/>
                  </a:cubicBezTo>
                  <a:lnTo>
                    <a:pt x="9143999" y="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7"/>
            <p:cNvSpPr/>
            <p:nvPr/>
          </p:nvSpPr>
          <p:spPr>
            <a:xfrm>
              <a:off x="1" y="3850390"/>
              <a:ext cx="9143999" cy="1634449"/>
            </a:xfrm>
            <a:custGeom>
              <a:avLst/>
              <a:gdLst>
                <a:gd name="connsiteX0" fmla="*/ 9143999 w 9143999"/>
                <a:gd name="connsiteY0" fmla="*/ 0 h 3478011"/>
                <a:gd name="connsiteX1" fmla="*/ 9143999 w 9143999"/>
                <a:gd name="connsiteY1" fmla="*/ 1393716 h 3478011"/>
                <a:gd name="connsiteX2" fmla="*/ 9143999 w 9143999"/>
                <a:gd name="connsiteY2" fmla="*/ 1513865 h 3478011"/>
                <a:gd name="connsiteX3" fmla="*/ 9143999 w 9143999"/>
                <a:gd name="connsiteY3" fmla="*/ 3478011 h 3478011"/>
                <a:gd name="connsiteX4" fmla="*/ 0 w 9143999"/>
                <a:gd name="connsiteY4" fmla="*/ 3478011 h 3478011"/>
                <a:gd name="connsiteX5" fmla="*/ 0 w 9143999"/>
                <a:gd name="connsiteY5" fmla="*/ 1513865 h 3478011"/>
                <a:gd name="connsiteX6" fmla="*/ 0 w 9143999"/>
                <a:gd name="connsiteY6" fmla="*/ 1393716 h 3478011"/>
                <a:gd name="connsiteX7" fmla="*/ 0 w 9143999"/>
                <a:gd name="connsiteY7" fmla="*/ 846204 h 3478011"/>
                <a:gd name="connsiteX8" fmla="*/ 303379 w 9143999"/>
                <a:gd name="connsiteY8" fmla="*/ 970246 h 3478011"/>
                <a:gd name="connsiteX9" fmla="*/ 8360497 w 9143999"/>
                <a:gd name="connsiteY9" fmla="*/ 342756 h 3478011"/>
                <a:gd name="connsiteX10" fmla="*/ 8941037 w 9143999"/>
                <a:gd name="connsiteY10" fmla="*/ 98098 h 347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3999" h="3478011">
                  <a:moveTo>
                    <a:pt x="9143999" y="0"/>
                  </a:moveTo>
                  <a:lnTo>
                    <a:pt x="9143999" y="1393716"/>
                  </a:lnTo>
                  <a:lnTo>
                    <a:pt x="9143999" y="1513865"/>
                  </a:lnTo>
                  <a:lnTo>
                    <a:pt x="9143999" y="3478011"/>
                  </a:lnTo>
                  <a:lnTo>
                    <a:pt x="0" y="3478011"/>
                  </a:lnTo>
                  <a:lnTo>
                    <a:pt x="0" y="1513865"/>
                  </a:lnTo>
                  <a:lnTo>
                    <a:pt x="0" y="1393716"/>
                  </a:lnTo>
                  <a:lnTo>
                    <a:pt x="0" y="846204"/>
                  </a:lnTo>
                  <a:lnTo>
                    <a:pt x="303379" y="970246"/>
                  </a:lnTo>
                  <a:cubicBezTo>
                    <a:pt x="2685816" y="1852356"/>
                    <a:pt x="6241504" y="1135756"/>
                    <a:pt x="8360497" y="342756"/>
                  </a:cubicBezTo>
                  <a:cubicBezTo>
                    <a:pt x="8544757" y="273800"/>
                    <a:pt x="8739002" y="191802"/>
                    <a:pt x="8941037" y="9809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800"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11387205" y="6553200"/>
            <a:ext cx="253933" cy="23194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72000" tIns="72000" rIns="72000" bIns="72000" rtlCol="0" anchor="ctr">
            <a:noAutofit/>
          </a:bodyPr>
          <a:lstStyle/>
          <a:p>
            <a:pPr algn="ctr"/>
            <a:fld id="{CE5B7511-CC96-41DE-A965-D9C44FD5C89D}" type="slidenum">
              <a:rPr lang="zh-CN" altLang="en-US" sz="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‹#›</a:t>
            </a:fld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03200"/>
            <a:ext cx="584200" cy="584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lipa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0491"/>
          <a:stretch>
            <a:fillRect/>
          </a:stretch>
        </p:blipFill>
        <p:spPr>
          <a:xfrm>
            <a:off x="0" y="0"/>
            <a:ext cx="12192000" cy="681126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3124200"/>
            <a:ext cx="12192000" cy="3733800"/>
            <a:chOff x="0" y="3312958"/>
            <a:chExt cx="12192000" cy="3830792"/>
          </a:xfrm>
        </p:grpSpPr>
        <p:sp>
          <p:nvSpPr>
            <p:cNvPr id="23" name="任意多边形: 形状 22"/>
            <p:cNvSpPr/>
            <p:nvPr/>
          </p:nvSpPr>
          <p:spPr>
            <a:xfrm flipH="1">
              <a:off x="0" y="3312958"/>
              <a:ext cx="12192000" cy="1725442"/>
            </a:xfrm>
            <a:custGeom>
              <a:avLst/>
              <a:gdLst>
                <a:gd name="connsiteX0" fmla="*/ 12192000 w 12192000"/>
                <a:gd name="connsiteY0" fmla="*/ 1085850 h 2432050"/>
                <a:gd name="connsiteX1" fmla="*/ 12192000 w 12192000"/>
                <a:gd name="connsiteY1" fmla="*/ 921385 h 2432050"/>
                <a:gd name="connsiteX2" fmla="*/ 6939915 w 12192000"/>
                <a:gd name="connsiteY2" fmla="*/ 2085975 h 2432050"/>
                <a:gd name="connsiteX3" fmla="*/ 0 w 12192000"/>
                <a:gd name="connsiteY3" fmla="*/ 0 h 2432050"/>
                <a:gd name="connsiteX4" fmla="*/ 0 w 12192000"/>
                <a:gd name="connsiteY4" fmla="*/ 1098550 h 2432050"/>
                <a:gd name="connsiteX5" fmla="*/ 6022975 w 12192000"/>
                <a:gd name="connsiteY5" fmla="*/ 2435860 h 2432050"/>
                <a:gd name="connsiteX6" fmla="*/ 12192000 w 12192000"/>
                <a:gd name="connsiteY6" fmla="*/ 1085850 h 243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2432050">
                  <a:moveTo>
                    <a:pt x="12192000" y="1085850"/>
                  </a:moveTo>
                  <a:lnTo>
                    <a:pt x="12192000" y="921385"/>
                  </a:lnTo>
                  <a:cubicBezTo>
                    <a:pt x="10547985" y="1675765"/>
                    <a:pt x="8780780" y="2085975"/>
                    <a:pt x="6939915" y="2085975"/>
                  </a:cubicBezTo>
                  <a:cubicBezTo>
                    <a:pt x="4451350" y="2085975"/>
                    <a:pt x="2096135" y="1336040"/>
                    <a:pt x="0" y="0"/>
                  </a:cubicBezTo>
                  <a:lnTo>
                    <a:pt x="0" y="1098550"/>
                  </a:lnTo>
                  <a:cubicBezTo>
                    <a:pt x="1849120" y="1959610"/>
                    <a:pt x="3884930" y="2435860"/>
                    <a:pt x="6022975" y="2435860"/>
                  </a:cubicBezTo>
                  <a:cubicBezTo>
                    <a:pt x="8217535" y="2436495"/>
                    <a:pt x="10935335" y="1819275"/>
                    <a:pt x="12192000" y="108585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黑体" panose="02010600030101010101" pitchFamily="49" charset="-122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 flipH="1">
              <a:off x="0" y="4054548"/>
              <a:ext cx="12192000" cy="3089202"/>
            </a:xfrm>
            <a:custGeom>
              <a:avLst/>
              <a:gdLst>
                <a:gd name="connsiteX0" fmla="*/ 12191368 w 12192000"/>
                <a:gd name="connsiteY0" fmla="*/ 0 h 3089202"/>
                <a:gd name="connsiteX1" fmla="*/ 12069968 w 12192000"/>
                <a:gd name="connsiteY1" fmla="*/ 48278 h 3089202"/>
                <a:gd name="connsiteX2" fmla="*/ 6022975 w 12192000"/>
                <a:gd name="connsiteY2" fmla="*/ 957527 h 3089202"/>
                <a:gd name="connsiteX3" fmla="*/ 0 w 12192000"/>
                <a:gd name="connsiteY3" fmla="*/ 8759 h 3089202"/>
                <a:gd name="connsiteX4" fmla="*/ 0 w 12192000"/>
                <a:gd name="connsiteY4" fmla="*/ 3089202 h 3089202"/>
                <a:gd name="connsiteX5" fmla="*/ 12192000 w 12192000"/>
                <a:gd name="connsiteY5" fmla="*/ 3089202 h 3089202"/>
                <a:gd name="connsiteX6" fmla="*/ 12191368 w 12192000"/>
                <a:gd name="connsiteY6" fmla="*/ 0 h 308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3089202">
                  <a:moveTo>
                    <a:pt x="12191368" y="0"/>
                  </a:moveTo>
                  <a:lnTo>
                    <a:pt x="12069968" y="48278"/>
                  </a:lnTo>
                  <a:cubicBezTo>
                    <a:pt x="10765984" y="547025"/>
                    <a:pt x="8148955" y="957964"/>
                    <a:pt x="6022975" y="957527"/>
                  </a:cubicBezTo>
                  <a:cubicBezTo>
                    <a:pt x="3884930" y="957527"/>
                    <a:pt x="1849120" y="619647"/>
                    <a:pt x="0" y="8759"/>
                  </a:cubicBezTo>
                  <a:lnTo>
                    <a:pt x="0" y="3089202"/>
                  </a:lnTo>
                  <a:lnTo>
                    <a:pt x="12192000" y="3089202"/>
                  </a:lnTo>
                  <a:lnTo>
                    <a:pt x="12191368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黑体" panose="02010600030101010101" pitchFamily="49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404360" y="5639048"/>
            <a:ext cx="3383280" cy="78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Arial" panose="020B0604020202020204" pitchFamily="34" charset="0"/>
                <a:ea typeface="黑体" panose="02010600030101010101" pitchFamily="49" charset="-122"/>
              </a:rPr>
              <a:t>盐城师范学院学生资助管理中心</a:t>
            </a:r>
          </a:p>
          <a:p>
            <a:pPr algn="ctr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Arial" panose="020B0604020202020204" pitchFamily="34" charset="0"/>
                <a:ea typeface="黑体" panose="02010600030101010101" pitchFamily="49" charset="-122"/>
              </a:rPr>
              <a:t>     二</a:t>
            </a:r>
            <a:r>
              <a:rPr lang="zh-CN" altLang="en-US" dirty="0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○</a:t>
            </a:r>
            <a:r>
              <a:rPr lang="zh-CN" altLang="en-US" dirty="0">
                <a:latin typeface="Arial" panose="020B0604020202020204" pitchFamily="34" charset="0"/>
                <a:ea typeface="黑体" panose="02010600030101010101" pitchFamily="49" charset="-122"/>
              </a:rPr>
              <a:t>二</a:t>
            </a:r>
            <a:r>
              <a:rPr lang="zh-CN" altLang="en-US" dirty="0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一年一月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28693" y="1751605"/>
            <a:ext cx="4801314" cy="6463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r" eaLnBrk="0" hangingPunct="0">
              <a:defRPr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r" eaLnBrk="0" hangingPunct="0">
              <a:defRPr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r" eaLnBrk="0" hangingPunct="0">
              <a:defRPr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r" eaLnBrk="0" hangingPunct="0">
              <a:defRPr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>
                <a:sym typeface="微软雅黑" panose="020B0503020204020204" pitchFamily="34" charset="-122"/>
              </a:rPr>
              <a:t>国开行生源地助学贷款</a:t>
            </a:r>
          </a:p>
        </p:txBody>
      </p:sp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42403"/>
            <a:ext cx="1524000" cy="1524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955857" y="2564222"/>
            <a:ext cx="2011680" cy="64516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r" eaLnBrk="0" hangingPunct="0">
              <a:defRPr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r" eaLnBrk="0" hangingPunct="0">
              <a:defRPr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r" eaLnBrk="0" hangingPunct="0">
              <a:defRPr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r" eaLnBrk="0" hangingPunct="0">
              <a:defRPr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>
                <a:sym typeface="微软雅黑" panose="020B0503020204020204" pitchFamily="34" charset="-122"/>
              </a:rPr>
              <a:t>还款指南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600" y="207395"/>
            <a:ext cx="10972800" cy="533400"/>
          </a:xfrm>
        </p:spPr>
        <p:txBody>
          <a:bodyPr/>
          <a:lstStyle/>
          <a:p>
            <a:r>
              <a:rPr lang="zh-CN" altLang="en-US" dirty="0"/>
              <a:t>二、支付宝还款（手机版）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21" name="内容占位符 7"/>
          <p:cNvSpPr txBox="1">
            <a:spLocks noChangeArrowheads="1"/>
          </p:cNvSpPr>
          <p:nvPr/>
        </p:nvSpPr>
        <p:spPr>
          <a:xfrm>
            <a:off x="1416050" y="836613"/>
            <a:ext cx="9632950" cy="5472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None/>
            </a:pP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第二步：点击“在线还款”，输入贷款专用支付宝账号。</a:t>
            </a:r>
            <a:endParaRPr lang="zh-CN" altLang="en-US" sz="2400" dirty="0"/>
          </a:p>
        </p:txBody>
      </p:sp>
      <p:sp>
        <p:nvSpPr>
          <p:cNvPr id="3" name="矩形: 圆角 2"/>
          <p:cNvSpPr/>
          <p:nvPr/>
        </p:nvSpPr>
        <p:spPr>
          <a:xfrm>
            <a:off x="2483013" y="1405054"/>
            <a:ext cx="2925327" cy="490367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/>
        </p:nvSpPr>
        <p:spPr>
          <a:xfrm>
            <a:off x="6783660" y="1412491"/>
            <a:ext cx="2925327" cy="490367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600" y="207395"/>
            <a:ext cx="10972800" cy="533400"/>
          </a:xfrm>
        </p:spPr>
        <p:txBody>
          <a:bodyPr/>
          <a:lstStyle/>
          <a:p>
            <a:r>
              <a:rPr lang="zh-CN" altLang="en-US" dirty="0"/>
              <a:t>二、支付宝还款（手机版）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21" name="内容占位符 7"/>
          <p:cNvSpPr txBox="1">
            <a:spLocks noChangeArrowheads="1"/>
          </p:cNvSpPr>
          <p:nvPr/>
        </p:nvSpPr>
        <p:spPr>
          <a:xfrm>
            <a:off x="1416050" y="836613"/>
            <a:ext cx="9632950" cy="5472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None/>
            </a:pP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第三步：按提示还款。</a:t>
            </a:r>
            <a:endParaRPr lang="zh-CN" altLang="en-US" sz="2400" dirty="0"/>
          </a:p>
        </p:txBody>
      </p:sp>
      <p:sp>
        <p:nvSpPr>
          <p:cNvPr id="3" name="矩形: 圆角 2"/>
          <p:cNvSpPr/>
          <p:nvPr/>
        </p:nvSpPr>
        <p:spPr>
          <a:xfrm>
            <a:off x="2483013" y="1405054"/>
            <a:ext cx="2925327" cy="490367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/>
        </p:nvSpPr>
        <p:spPr>
          <a:xfrm>
            <a:off x="6783660" y="1412491"/>
            <a:ext cx="2925327" cy="4903671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600" y="207395"/>
            <a:ext cx="10972800" cy="533400"/>
          </a:xfrm>
        </p:spPr>
        <p:txBody>
          <a:bodyPr/>
          <a:lstStyle/>
          <a:p>
            <a:r>
              <a:rPr lang="zh-CN" altLang="en-US" dirty="0"/>
              <a:t>三、线下</a:t>
            </a:r>
            <a:r>
              <a:rPr lang="en-US" altLang="zh-CN" dirty="0"/>
              <a:t>P0S</a:t>
            </a:r>
            <a:r>
              <a:rPr dirty="0"/>
              <a:t>机</a:t>
            </a:r>
            <a:r>
              <a:rPr lang="zh-CN" altLang="en-US" dirty="0"/>
              <a:t>还款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21" name="内容占位符 7"/>
          <p:cNvSpPr txBox="1">
            <a:spLocks noChangeArrowheads="1"/>
          </p:cNvSpPr>
          <p:nvPr/>
        </p:nvSpPr>
        <p:spPr>
          <a:xfrm>
            <a:off x="1416050" y="693420"/>
            <a:ext cx="10039350" cy="54717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持存有足额款项的借记卡，至有助学贷款专用</a:t>
            </a:r>
            <a:r>
              <a:rPr lang="en-US" altLang="zh-CN" sz="20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POS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机的高校学生资助管理中心或各县资助中心刷卡还款。</a:t>
            </a:r>
            <a:r>
              <a:rPr lang="zh-CN" altLang="en-US" sz="2000" b="1" dirty="0">
                <a:solidFill>
                  <a:srgbClr val="00B05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我校资助管理中心地址：新长校区学工楼</a:t>
            </a:r>
            <a:r>
              <a:rPr lang="en-US" altLang="zh-CN" sz="2000" b="1" dirty="0">
                <a:solidFill>
                  <a:srgbClr val="00B05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212</a:t>
            </a:r>
            <a:r>
              <a:rPr lang="zh-CN" altLang="en-US" sz="2000" b="1" dirty="0">
                <a:solidFill>
                  <a:srgbClr val="00B05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，电话</a:t>
            </a:r>
            <a:r>
              <a:rPr lang="en-US" altLang="zh-CN" sz="2000" b="1" dirty="0">
                <a:solidFill>
                  <a:srgbClr val="00B05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0515-88233060</a:t>
            </a:r>
            <a:r>
              <a:rPr lang="zh-CN" altLang="zh-CN" sz="2000" b="1" dirty="0">
                <a:solidFill>
                  <a:srgbClr val="00B05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。</a:t>
            </a:r>
            <a:endParaRPr lang="en-US" altLang="zh-CN" sz="2000" b="1" dirty="0">
              <a:solidFill>
                <a:srgbClr val="00B05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请事先咨询是否提供POS机刷卡服务，相关联系方式登录“学生在线系统”（</a:t>
            </a:r>
            <a:r>
              <a:rPr lang="en-US" altLang="zh-CN" sz="20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https://sls.cdb.com.cn/#/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）可查看。</a:t>
            </a:r>
            <a:endParaRPr lang="en-US" altLang="zh-CN" sz="20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endParaRPr lang="zh-CN" altLang="en-US" sz="2000" dirty="0"/>
          </a:p>
        </p:txBody>
      </p:sp>
      <p:sp>
        <p:nvSpPr>
          <p:cNvPr id="4" name="矩形: 圆角 3"/>
          <p:cNvSpPr/>
          <p:nvPr/>
        </p:nvSpPr>
        <p:spPr>
          <a:xfrm>
            <a:off x="1416050" y="2165985"/>
            <a:ext cx="9359900" cy="413445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600" y="207395"/>
            <a:ext cx="10972800" cy="533400"/>
          </a:xfrm>
        </p:spPr>
        <p:txBody>
          <a:bodyPr/>
          <a:lstStyle/>
          <a:p>
            <a:pPr algn="l"/>
            <a:r>
              <a:rPr dirty="0">
                <a:sym typeface="+mn-ea"/>
              </a:rPr>
              <a:t>四、提前还款与正常还款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21" name="内容占位符 7"/>
          <p:cNvSpPr txBox="1">
            <a:spLocks noChangeArrowheads="1"/>
          </p:cNvSpPr>
          <p:nvPr/>
        </p:nvSpPr>
        <p:spPr>
          <a:xfrm>
            <a:off x="1257935" y="1676400"/>
            <a:ext cx="10039350" cy="3322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B05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提前还款：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毕业当年</a:t>
            </a:r>
            <a:r>
              <a:rPr lang="en-US" altLang="zh-CN" sz="2000" dirty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9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月</a:t>
            </a:r>
            <a:r>
              <a:rPr lang="en-US" altLang="zh-CN" sz="2000" dirty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1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日前还款，属于提前还款，还款前需先登录国开行“学生在线系统”申请“提前还款”，之后通过支付宝或专用</a:t>
            </a:r>
            <a:r>
              <a:rPr lang="en-US" altLang="zh-CN" sz="2000" dirty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POS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机还款，提前还款只需还贷款本金。</a:t>
            </a:r>
            <a:endParaRPr lang="en-US" altLang="zh-CN" sz="2000" b="1" dirty="0">
              <a:solidFill>
                <a:srgbClr val="00B05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fontAlgn="auto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B05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正常还款：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毕业当年</a:t>
            </a:r>
            <a:r>
              <a:rPr lang="en-US" altLang="zh-CN" sz="2000" dirty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9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月</a:t>
            </a:r>
            <a:r>
              <a:rPr lang="en-US" altLang="zh-CN" sz="2000" dirty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1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日后还款，属于正常还款，开始计算利息，贷款人在11月1日至12月20日之间登录支付宝www.alipay.com，直接在指定账户内充值还款或使用“助学贷款还款”功能还款，也可以前往就近县级资助中心刷卡还款。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0491"/>
          <a:stretch>
            <a:fillRect/>
          </a:stretch>
        </p:blipFill>
        <p:spPr>
          <a:xfrm>
            <a:off x="0" y="0"/>
            <a:ext cx="12192000" cy="681126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0" y="3124200"/>
            <a:ext cx="12192000" cy="3733800"/>
            <a:chOff x="0" y="3312958"/>
            <a:chExt cx="12192000" cy="3830792"/>
          </a:xfrm>
        </p:grpSpPr>
        <p:sp>
          <p:nvSpPr>
            <p:cNvPr id="12" name="任意多边形: 形状 11"/>
            <p:cNvSpPr/>
            <p:nvPr/>
          </p:nvSpPr>
          <p:spPr>
            <a:xfrm flipH="1">
              <a:off x="0" y="3312958"/>
              <a:ext cx="12192000" cy="1725442"/>
            </a:xfrm>
            <a:custGeom>
              <a:avLst/>
              <a:gdLst>
                <a:gd name="connsiteX0" fmla="*/ 12192000 w 12192000"/>
                <a:gd name="connsiteY0" fmla="*/ 1085850 h 2432050"/>
                <a:gd name="connsiteX1" fmla="*/ 12192000 w 12192000"/>
                <a:gd name="connsiteY1" fmla="*/ 921385 h 2432050"/>
                <a:gd name="connsiteX2" fmla="*/ 6939915 w 12192000"/>
                <a:gd name="connsiteY2" fmla="*/ 2085975 h 2432050"/>
                <a:gd name="connsiteX3" fmla="*/ 0 w 12192000"/>
                <a:gd name="connsiteY3" fmla="*/ 0 h 2432050"/>
                <a:gd name="connsiteX4" fmla="*/ 0 w 12192000"/>
                <a:gd name="connsiteY4" fmla="*/ 1098550 h 2432050"/>
                <a:gd name="connsiteX5" fmla="*/ 6022975 w 12192000"/>
                <a:gd name="connsiteY5" fmla="*/ 2435860 h 2432050"/>
                <a:gd name="connsiteX6" fmla="*/ 12192000 w 12192000"/>
                <a:gd name="connsiteY6" fmla="*/ 1085850 h 243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2432050">
                  <a:moveTo>
                    <a:pt x="12192000" y="1085850"/>
                  </a:moveTo>
                  <a:lnTo>
                    <a:pt x="12192000" y="921385"/>
                  </a:lnTo>
                  <a:cubicBezTo>
                    <a:pt x="10547985" y="1675765"/>
                    <a:pt x="8780780" y="2085975"/>
                    <a:pt x="6939915" y="2085975"/>
                  </a:cubicBezTo>
                  <a:cubicBezTo>
                    <a:pt x="4451350" y="2085975"/>
                    <a:pt x="2096135" y="1336040"/>
                    <a:pt x="0" y="0"/>
                  </a:cubicBezTo>
                  <a:lnTo>
                    <a:pt x="0" y="1098550"/>
                  </a:lnTo>
                  <a:cubicBezTo>
                    <a:pt x="1849120" y="1959610"/>
                    <a:pt x="3884930" y="2435860"/>
                    <a:pt x="6022975" y="2435860"/>
                  </a:cubicBezTo>
                  <a:cubicBezTo>
                    <a:pt x="8217535" y="2436495"/>
                    <a:pt x="10935335" y="1819275"/>
                    <a:pt x="12192000" y="108585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黑体" panose="02010600030101010101" pitchFamily="49" charset="-122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 flipH="1">
              <a:off x="0" y="4054548"/>
              <a:ext cx="12192000" cy="3089202"/>
            </a:xfrm>
            <a:custGeom>
              <a:avLst/>
              <a:gdLst>
                <a:gd name="connsiteX0" fmla="*/ 12191368 w 12192000"/>
                <a:gd name="connsiteY0" fmla="*/ 0 h 3089202"/>
                <a:gd name="connsiteX1" fmla="*/ 12069968 w 12192000"/>
                <a:gd name="connsiteY1" fmla="*/ 48278 h 3089202"/>
                <a:gd name="connsiteX2" fmla="*/ 6022975 w 12192000"/>
                <a:gd name="connsiteY2" fmla="*/ 957527 h 3089202"/>
                <a:gd name="connsiteX3" fmla="*/ 0 w 12192000"/>
                <a:gd name="connsiteY3" fmla="*/ 8759 h 3089202"/>
                <a:gd name="connsiteX4" fmla="*/ 0 w 12192000"/>
                <a:gd name="connsiteY4" fmla="*/ 3089202 h 3089202"/>
                <a:gd name="connsiteX5" fmla="*/ 12192000 w 12192000"/>
                <a:gd name="connsiteY5" fmla="*/ 3089202 h 3089202"/>
                <a:gd name="connsiteX6" fmla="*/ 12191368 w 12192000"/>
                <a:gd name="connsiteY6" fmla="*/ 0 h 308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3089202">
                  <a:moveTo>
                    <a:pt x="12191368" y="0"/>
                  </a:moveTo>
                  <a:lnTo>
                    <a:pt x="12069968" y="48278"/>
                  </a:lnTo>
                  <a:cubicBezTo>
                    <a:pt x="10765984" y="547025"/>
                    <a:pt x="8148955" y="957964"/>
                    <a:pt x="6022975" y="957527"/>
                  </a:cubicBezTo>
                  <a:cubicBezTo>
                    <a:pt x="3884930" y="957527"/>
                    <a:pt x="1849120" y="619647"/>
                    <a:pt x="0" y="8759"/>
                  </a:cubicBezTo>
                  <a:lnTo>
                    <a:pt x="0" y="3089202"/>
                  </a:lnTo>
                  <a:lnTo>
                    <a:pt x="12192000" y="3089202"/>
                  </a:lnTo>
                  <a:lnTo>
                    <a:pt x="12191368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黑体" panose="02010600030101010101" pitchFamily="49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441450" y="5659993"/>
            <a:ext cx="4544695" cy="650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作者：盐城师范学院学生资助管理中心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资料扩展详见：盐师学工处官网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http://xsc.yctc.edu.cn/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525000" y="5279901"/>
            <a:ext cx="2228139" cy="123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ct val="120000"/>
              </a:lnSpc>
            </a:pPr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谢谢聆听</a:t>
            </a:r>
            <a:endParaRPr lang="en-US" altLang="zh-CN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Thank You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566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600" y="207395"/>
            <a:ext cx="10972800" cy="533400"/>
          </a:xfrm>
        </p:spPr>
        <p:txBody>
          <a:bodyPr/>
          <a:lstStyle/>
          <a:p>
            <a:r>
              <a:rPr lang="zh-CN" altLang="en-US" dirty="0"/>
              <a:t>一、支付宝还款（网页版）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1341438"/>
            <a:ext cx="914558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内容占位符 7"/>
          <p:cNvSpPr txBox="1">
            <a:spLocks noChangeArrowheads="1"/>
          </p:cNvSpPr>
          <p:nvPr/>
        </p:nvSpPr>
        <p:spPr>
          <a:xfrm>
            <a:off x="1416050" y="836613"/>
            <a:ext cx="9632950" cy="5472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第一步：打开支付宝网址</a:t>
            </a:r>
            <a: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  <a:hlinkClick r:id="rId4"/>
              </a:rPr>
              <a:t>https://www.alipay.com/</a:t>
            </a:r>
            <a: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，输入账户名和密码。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600" y="207395"/>
            <a:ext cx="10972800" cy="533400"/>
          </a:xfrm>
        </p:spPr>
        <p:txBody>
          <a:bodyPr/>
          <a:lstStyle/>
          <a:p>
            <a:r>
              <a:rPr lang="zh-CN" altLang="en-US" dirty="0"/>
              <a:t>一、支付宝还款（网页版）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21" name="内容占位符 7"/>
          <p:cNvSpPr txBox="1">
            <a:spLocks noChangeArrowheads="1"/>
          </p:cNvSpPr>
          <p:nvPr/>
        </p:nvSpPr>
        <p:spPr>
          <a:xfrm>
            <a:off x="1416050" y="836613"/>
            <a:ext cx="9632950" cy="5472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None/>
            </a:pP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第二步：点击</a:t>
            </a:r>
            <a:r>
              <a:rPr lang="zh-CN" altLang="en-US" sz="2200" dirty="0">
                <a:ea typeface="仿宋_GB2312" panose="02010609030101010101" pitchFamily="49" charset="-122"/>
              </a:rPr>
              <a:t>“</a:t>
            </a: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我的支付宝</a:t>
            </a:r>
            <a:r>
              <a:rPr lang="zh-CN" altLang="en-US" sz="2200" dirty="0">
                <a:ea typeface="仿宋_GB2312" panose="02010609030101010101" pitchFamily="49" charset="-122"/>
              </a:rPr>
              <a:t>”</a:t>
            </a:r>
            <a:r>
              <a:rPr lang="zh-CN" altLang="en-US" sz="2400" dirty="0"/>
              <a:t>。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1341438"/>
            <a:ext cx="914558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600" y="207395"/>
            <a:ext cx="10972800" cy="533400"/>
          </a:xfrm>
        </p:spPr>
        <p:txBody>
          <a:bodyPr/>
          <a:lstStyle/>
          <a:p>
            <a:r>
              <a:rPr lang="zh-CN" altLang="en-US" dirty="0"/>
              <a:t>一、支付宝还款（网页版）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21" name="内容占位符 7"/>
          <p:cNvSpPr txBox="1">
            <a:spLocks noChangeArrowheads="1"/>
          </p:cNvSpPr>
          <p:nvPr/>
        </p:nvSpPr>
        <p:spPr>
          <a:xfrm>
            <a:off x="1416050" y="836613"/>
            <a:ext cx="9632950" cy="5472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None/>
            </a:pP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第三步：点击</a:t>
            </a:r>
            <a:r>
              <a:rPr lang="zh-CN" altLang="en-US" sz="2200" dirty="0">
                <a:ea typeface="仿宋_GB2312" panose="02010609030101010101" pitchFamily="49" charset="-122"/>
              </a:rPr>
              <a:t>“</a:t>
            </a: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应用中心</a:t>
            </a:r>
            <a:r>
              <a:rPr lang="zh-CN" altLang="en-US" sz="2200" dirty="0">
                <a:ea typeface="仿宋_GB2312" panose="02010609030101010101" pitchFamily="49" charset="-122"/>
              </a:rPr>
              <a:t>”</a:t>
            </a: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en-US" altLang="zh-CN" sz="2400" dirty="0"/>
              <a:t>—</a:t>
            </a:r>
            <a:r>
              <a:rPr lang="zh-CN" altLang="en-US" sz="2200" dirty="0">
                <a:ea typeface="仿宋_GB2312" panose="02010609030101010101" pitchFamily="49" charset="-122"/>
              </a:rPr>
              <a:t>“</a:t>
            </a: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助学贷款还款</a:t>
            </a:r>
            <a:r>
              <a:rPr lang="zh-CN" altLang="en-US" sz="2200" dirty="0">
                <a:ea typeface="仿宋_GB2312" panose="02010609030101010101" pitchFamily="49" charset="-122"/>
              </a:rPr>
              <a:t>”</a:t>
            </a: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。</a:t>
            </a:r>
            <a:endParaRPr lang="zh-CN" altLang="en-US" sz="24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39" y="1352589"/>
            <a:ext cx="914558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600" y="207395"/>
            <a:ext cx="10972800" cy="533400"/>
          </a:xfrm>
        </p:spPr>
        <p:txBody>
          <a:bodyPr/>
          <a:lstStyle/>
          <a:p>
            <a:r>
              <a:rPr lang="zh-CN" altLang="en-US" dirty="0"/>
              <a:t>一、支付宝还款（网页版）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21" name="内容占位符 7"/>
          <p:cNvSpPr txBox="1">
            <a:spLocks noChangeArrowheads="1"/>
          </p:cNvSpPr>
          <p:nvPr/>
        </p:nvSpPr>
        <p:spPr>
          <a:xfrm>
            <a:off x="1416050" y="836613"/>
            <a:ext cx="9632950" cy="5472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None/>
            </a:pP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第四步：点击</a:t>
            </a:r>
            <a:r>
              <a:rPr lang="zh-CN" altLang="en-US" sz="2200" dirty="0">
                <a:ea typeface="仿宋_GB2312" panose="02010609030101010101" pitchFamily="49" charset="-122"/>
              </a:rPr>
              <a:t>“</a:t>
            </a: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我要还款</a:t>
            </a:r>
            <a:r>
              <a:rPr lang="zh-CN" altLang="en-US" sz="2200" dirty="0">
                <a:ea typeface="仿宋_GB2312" panose="02010609030101010101" pitchFamily="49" charset="-122"/>
              </a:rPr>
              <a:t>”</a:t>
            </a: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绿色按钮。</a:t>
            </a:r>
            <a:endParaRPr lang="zh-CN" altLang="en-US" sz="24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1341438"/>
            <a:ext cx="914558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600" y="207395"/>
            <a:ext cx="10972800" cy="533400"/>
          </a:xfrm>
        </p:spPr>
        <p:txBody>
          <a:bodyPr/>
          <a:lstStyle/>
          <a:p>
            <a:r>
              <a:rPr lang="zh-CN" altLang="en-US" dirty="0"/>
              <a:t>一、支付宝还款（网页版）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21" name="内容占位符 7"/>
          <p:cNvSpPr txBox="1">
            <a:spLocks noChangeArrowheads="1"/>
          </p:cNvSpPr>
          <p:nvPr/>
        </p:nvSpPr>
        <p:spPr>
          <a:xfrm>
            <a:off x="646771" y="836613"/>
            <a:ext cx="11887199" cy="5472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None/>
            </a:pP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第五步：输入还款学生支付宝账户名和身份证号码，并填写验证码，点击“查询还贷信息”。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None/>
            </a:pPr>
            <a:endParaRPr lang="zh-CN" altLang="en-US" sz="2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91" y="1341438"/>
            <a:ext cx="914558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600" y="207395"/>
            <a:ext cx="10972800" cy="533400"/>
          </a:xfrm>
        </p:spPr>
        <p:txBody>
          <a:bodyPr/>
          <a:lstStyle/>
          <a:p>
            <a:r>
              <a:rPr lang="zh-CN" altLang="en-US" dirty="0"/>
              <a:t>一、支付宝还款（网页版）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21" name="内容占位符 7"/>
          <p:cNvSpPr txBox="1">
            <a:spLocks noChangeArrowheads="1"/>
          </p:cNvSpPr>
          <p:nvPr/>
        </p:nvSpPr>
        <p:spPr>
          <a:xfrm>
            <a:off x="1416050" y="836613"/>
            <a:ext cx="9632950" cy="5472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None/>
            </a:pP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第六步：点击</a:t>
            </a:r>
            <a:r>
              <a:rPr lang="zh-CN" altLang="en-US" sz="2200" dirty="0">
                <a:ea typeface="仿宋_GB2312" panose="02010609030101010101" pitchFamily="49" charset="-122"/>
              </a:rPr>
              <a:t>“</a:t>
            </a: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下一步</a:t>
            </a:r>
            <a:r>
              <a:rPr lang="zh-CN" altLang="en-US" sz="2200" dirty="0">
                <a:ea typeface="仿宋_GB2312" panose="02010609030101010101" pitchFamily="49" charset="-122"/>
              </a:rPr>
              <a:t>”</a:t>
            </a: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，进入支付页面。</a:t>
            </a:r>
            <a:endParaRPr lang="zh-CN" altLang="en-US" sz="2400" dirty="0"/>
          </a:p>
        </p:txBody>
      </p:sp>
      <p:pic>
        <p:nvPicPr>
          <p:cNvPr id="6" name="Picture 4" descr="确认还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9"/>
          <a:stretch>
            <a:fillRect/>
          </a:stretch>
        </p:blipFill>
        <p:spPr bwMode="auto">
          <a:xfrm>
            <a:off x="1487489" y="1341438"/>
            <a:ext cx="914558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600" y="207395"/>
            <a:ext cx="10972800" cy="533400"/>
          </a:xfrm>
        </p:spPr>
        <p:txBody>
          <a:bodyPr/>
          <a:lstStyle/>
          <a:p>
            <a:r>
              <a:rPr lang="zh-CN" altLang="en-US" dirty="0"/>
              <a:t>一、支付宝还款（网页版）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21" name="内容占位符 7"/>
          <p:cNvSpPr txBox="1">
            <a:spLocks noChangeArrowheads="1"/>
          </p:cNvSpPr>
          <p:nvPr/>
        </p:nvSpPr>
        <p:spPr>
          <a:xfrm>
            <a:off x="1416050" y="836613"/>
            <a:ext cx="9632950" cy="5472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None/>
            </a:pP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第七步：选择相应银行进行支付，点击</a:t>
            </a:r>
            <a:r>
              <a:rPr lang="zh-CN" altLang="en-US" sz="2200" dirty="0">
                <a:ea typeface="仿宋_GB2312" panose="02010609030101010101" pitchFamily="49" charset="-122"/>
              </a:rPr>
              <a:t>“</a:t>
            </a: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下一步</a:t>
            </a:r>
            <a:r>
              <a:rPr lang="zh-CN" altLang="en-US" sz="2200" dirty="0">
                <a:ea typeface="仿宋_GB2312" panose="02010609030101010101" pitchFamily="49" charset="-122"/>
              </a:rPr>
              <a:t>”，完成还款</a:t>
            </a: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。</a:t>
            </a:r>
            <a:endParaRPr lang="zh-CN" altLang="en-US" sz="2400" dirty="0"/>
          </a:p>
        </p:txBody>
      </p:sp>
      <p:pic>
        <p:nvPicPr>
          <p:cNvPr id="6" name="Picture 8" descr="支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1" y="1412877"/>
            <a:ext cx="9217026" cy="272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4107" y="4137103"/>
            <a:ext cx="9054947" cy="21716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600" y="207395"/>
            <a:ext cx="10972800" cy="533400"/>
          </a:xfrm>
        </p:spPr>
        <p:txBody>
          <a:bodyPr/>
          <a:lstStyle/>
          <a:p>
            <a:r>
              <a:rPr lang="zh-CN" altLang="en-US" dirty="0"/>
              <a:t>二、支付宝还款（手机版）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21" name="内容占位符 7"/>
          <p:cNvSpPr txBox="1">
            <a:spLocks noChangeArrowheads="1"/>
          </p:cNvSpPr>
          <p:nvPr/>
        </p:nvSpPr>
        <p:spPr>
          <a:xfrm>
            <a:off x="1416050" y="836613"/>
            <a:ext cx="9632950" cy="5472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None/>
            </a:pP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第一步：打开手机支付宝</a:t>
            </a:r>
            <a: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app</a:t>
            </a:r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，搜索“助学贷款”。</a:t>
            </a:r>
            <a:endParaRPr lang="zh-CN" altLang="en-US" sz="2400" dirty="0"/>
          </a:p>
        </p:txBody>
      </p:sp>
      <p:sp>
        <p:nvSpPr>
          <p:cNvPr id="3" name="矩形: 圆角 2"/>
          <p:cNvSpPr/>
          <p:nvPr/>
        </p:nvSpPr>
        <p:spPr>
          <a:xfrm>
            <a:off x="2483013" y="1405054"/>
            <a:ext cx="2925327" cy="490367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/>
        </p:nvSpPr>
        <p:spPr>
          <a:xfrm>
            <a:off x="6783660" y="1412491"/>
            <a:ext cx="2925327" cy="490367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自定义 18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0000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523</Words>
  <Application>Microsoft Office PowerPoint</Application>
  <PresentationFormat>宽屏</PresentationFormat>
  <Paragraphs>46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等线</vt:lpstr>
      <vt:lpstr>仿宋_GB2312</vt:lpstr>
      <vt:lpstr>黑体</vt:lpstr>
      <vt:lpstr>微软雅黑</vt:lpstr>
      <vt:lpstr>Arial</vt:lpstr>
      <vt:lpstr>Calibri</vt:lpstr>
      <vt:lpstr>Wingdings</vt:lpstr>
      <vt:lpstr>Office Theme</vt:lpstr>
      <vt:lpstr>PowerPoint 演示文稿</vt:lpstr>
      <vt:lpstr>一、支付宝还款（网页版）</vt:lpstr>
      <vt:lpstr>一、支付宝还款（网页版）</vt:lpstr>
      <vt:lpstr>一、支付宝还款（网页版）</vt:lpstr>
      <vt:lpstr>一、支付宝还款（网页版）</vt:lpstr>
      <vt:lpstr>一、支付宝还款（网页版）</vt:lpstr>
      <vt:lpstr>一、支付宝还款（网页版）</vt:lpstr>
      <vt:lpstr>一、支付宝还款（网页版）</vt:lpstr>
      <vt:lpstr>二、支付宝还款（手机版）</vt:lpstr>
      <vt:lpstr>二、支付宝还款（手机版）</vt:lpstr>
      <vt:lpstr>二、支付宝还款（手机版）</vt:lpstr>
      <vt:lpstr>三、线下P0S机还款</vt:lpstr>
      <vt:lpstr>四、提前还款与正常还款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peaterq</dc:creator>
  <cp:lastModifiedBy>谢忠鹏</cp:lastModifiedBy>
  <cp:revision>133</cp:revision>
  <dcterms:created xsi:type="dcterms:W3CDTF">2019-06-09T06:58:00Z</dcterms:created>
  <dcterms:modified xsi:type="dcterms:W3CDTF">2021-01-12T06:20:12Z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